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84" r:id="rId7"/>
    <p:sldId id="288" r:id="rId8"/>
    <p:sldId id="289" r:id="rId9"/>
    <p:sldId id="290" r:id="rId10"/>
    <p:sldId id="291" r:id="rId11"/>
    <p:sldId id="292" r:id="rId12"/>
    <p:sldId id="31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4" r:id="rId22"/>
    <p:sldId id="301" r:id="rId23"/>
    <p:sldId id="302" r:id="rId24"/>
    <p:sldId id="303" r:id="rId25"/>
    <p:sldId id="305" r:id="rId26"/>
    <p:sldId id="307" r:id="rId27"/>
    <p:sldId id="308" r:id="rId28"/>
    <p:sldId id="309" r:id="rId29"/>
    <p:sldId id="310" r:id="rId30"/>
    <p:sldId id="306" r:id="rId31"/>
    <p:sldId id="312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/>
              <a:t>Understanding an Android </a:t>
            </a:r>
            <a:br>
              <a:rPr lang="en-US" b="0" dirty="0"/>
            </a:br>
            <a:r>
              <a:rPr lang="en-US" b="0" dirty="0"/>
              <a:t>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15296"/>
            <a:ext cx="7772400" cy="1199704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Starting </a:t>
            </a:r>
            <a:r>
              <a:rPr lang="en-US" sz="2800" b="1" dirty="0"/>
              <a:t>One </a:t>
            </a:r>
            <a:r>
              <a:rPr lang="en-US" sz="2800" b="1" dirty="0" smtClean="0"/>
              <a:t>Activity </a:t>
            </a:r>
            <a:r>
              <a:rPr lang="en-US" sz="2800" b="1" dirty="0"/>
              <a:t>from </a:t>
            </a:r>
            <a:r>
              <a:rPr lang="en-US" sz="2800" b="1" dirty="0" smtClean="0"/>
              <a:t>Another:</a:t>
            </a:r>
          </a:p>
          <a:p>
            <a:pPr lvl="1"/>
            <a:r>
              <a:rPr lang="en-US" sz="2000" dirty="0"/>
              <a:t>After switching between </a:t>
            </a:r>
            <a:r>
              <a:rPr lang="en-US" sz="2000" dirty="0" err="1"/>
              <a:t>ActivityA</a:t>
            </a:r>
            <a:r>
              <a:rPr lang="en-US" sz="2000" dirty="0"/>
              <a:t> and </a:t>
            </a:r>
            <a:r>
              <a:rPr lang="en-US" sz="2000" dirty="0" err="1"/>
              <a:t>ActivityB</a:t>
            </a:r>
            <a:r>
              <a:rPr lang="en-US" sz="2000" dirty="0"/>
              <a:t> a number of times, if you use the Back button </a:t>
            </a:r>
            <a:r>
              <a:rPr lang="en-US" sz="2000" dirty="0" smtClean="0"/>
              <a:t>in </a:t>
            </a:r>
            <a:r>
              <a:rPr lang="en-US" sz="2000" dirty="0"/>
              <a:t>the emulator, the app shows the activities in reverse order. </a:t>
            </a:r>
            <a:r>
              <a:rPr lang="en-US" sz="2000" dirty="0" smtClean="0"/>
              <a:t>That might not be the behavior that you expected or wanted!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23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Understanding the Back </a:t>
            </a:r>
            <a:r>
              <a:rPr lang="en-US" sz="2800" b="1" dirty="0" smtClean="0"/>
              <a:t>Stack:</a:t>
            </a:r>
          </a:p>
          <a:p>
            <a:pPr lvl="1"/>
            <a:r>
              <a:rPr lang="en-US" sz="2000" dirty="0"/>
              <a:t>As an </a:t>
            </a:r>
            <a:r>
              <a:rPr lang="en-US" sz="2000" dirty="0"/>
              <a:t>activity is started, it is added to the “back stack” for the application. The back stack is a stack </a:t>
            </a:r>
            <a:r>
              <a:rPr lang="en-US" sz="2000" dirty="0"/>
              <a:t>of </a:t>
            </a:r>
            <a:r>
              <a:rPr lang="en-US" sz="2000" dirty="0"/>
              <a:t>activities. The first activity is added to the stack and all subsequent activities are added to </a:t>
            </a:r>
            <a:r>
              <a:rPr lang="en-US" sz="2000" dirty="0"/>
              <a:t>the stack </a:t>
            </a:r>
            <a:r>
              <a:rPr lang="en-US" sz="2000" dirty="0"/>
              <a:t>when they start.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31776"/>
            <a:ext cx="40386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4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Understanding the Back </a:t>
            </a:r>
            <a:r>
              <a:rPr lang="en-US" sz="2800" b="1" dirty="0" smtClean="0"/>
              <a:t>Stack: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286000"/>
            <a:ext cx="78771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Understanding the Back </a:t>
            </a:r>
            <a:r>
              <a:rPr lang="en-US" sz="2800" b="1" dirty="0" smtClean="0"/>
              <a:t>Stack:</a:t>
            </a:r>
          </a:p>
          <a:p>
            <a:pPr lvl="1"/>
            <a:r>
              <a:rPr lang="en-US" sz="2000" dirty="0" smtClean="0"/>
              <a:t>Update </a:t>
            </a:r>
            <a:r>
              <a:rPr lang="en-US" sz="2000" dirty="0"/>
              <a:t>code to set two intent flags when you start each activity.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779620"/>
            <a:ext cx="8382000" cy="70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0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Launch </a:t>
            </a:r>
            <a:r>
              <a:rPr lang="en-US" dirty="0" smtClean="0"/>
              <a:t>Activity:</a:t>
            </a:r>
          </a:p>
          <a:p>
            <a:pPr lvl="1"/>
            <a:r>
              <a:rPr lang="en-US" sz="2000" dirty="0"/>
              <a:t>the question: How do you indicate that the app should start with </a:t>
            </a:r>
            <a:r>
              <a:rPr lang="en-US" sz="2000" dirty="0" err="1"/>
              <a:t>ActivityA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Remember that the basic code for </a:t>
            </a:r>
            <a:r>
              <a:rPr lang="en-US" sz="2000" dirty="0" err="1"/>
              <a:t>ActivityA</a:t>
            </a:r>
            <a:r>
              <a:rPr lang="en-US" sz="2000" dirty="0"/>
              <a:t> was generated for you. The AndroidManifest.xml </a:t>
            </a:r>
            <a:r>
              <a:rPr lang="en-US" sz="2000" dirty="0"/>
              <a:t>file </a:t>
            </a:r>
            <a:r>
              <a:rPr lang="en-US" sz="2000" dirty="0"/>
              <a:t>was also generated. The manifest file indicates the activity to launch when the app starts, as </a:t>
            </a:r>
            <a:r>
              <a:rPr lang="en-US" sz="2000" dirty="0"/>
              <a:t>shown</a:t>
            </a:r>
            <a:endParaRPr lang="ar-EG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Starting an Activity </a:t>
            </a:r>
            <a:endParaRPr lang="ar-E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98750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</a:t>
            </a:r>
            <a:r>
              <a:rPr lang="en-US" dirty="0"/>
              <a:t>cases for passing data between apps are the following: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/>
              <a:t>Passing </a:t>
            </a:r>
            <a:r>
              <a:rPr lang="en-US" sz="2000" dirty="0"/>
              <a:t>data from one activity to another; for example, </a:t>
            </a:r>
            <a:r>
              <a:rPr lang="en-US" sz="2000" dirty="0" err="1"/>
              <a:t>ActivityA</a:t>
            </a:r>
            <a:r>
              <a:rPr lang="en-US" sz="2000" dirty="0"/>
              <a:t> passes data to </a:t>
            </a:r>
            <a:r>
              <a:rPr lang="en-US" sz="2000" dirty="0" err="1"/>
              <a:t>ActivityB</a:t>
            </a:r>
            <a:r>
              <a:rPr lang="en-US" sz="2000" dirty="0"/>
              <a:t>. </a:t>
            </a:r>
          </a:p>
          <a:p>
            <a:pPr marL="850392" lvl="1" indent="-457200">
              <a:buFont typeface="+mj-lt"/>
              <a:buAutoNum type="arabicPeriod"/>
            </a:pPr>
            <a:endParaRPr lang="en-US" sz="2000" dirty="0"/>
          </a:p>
          <a:p>
            <a:pPr marL="850392" lvl="1" indent="-4572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/>
              <a:t>first activity requests data from a second activity. So, </a:t>
            </a:r>
            <a:r>
              <a:rPr lang="en-US" sz="2000" dirty="0" err="1"/>
              <a:t>ActivityA</a:t>
            </a:r>
            <a:r>
              <a:rPr lang="en-US" sz="2000" dirty="0"/>
              <a:t> requests data from a </a:t>
            </a:r>
            <a:r>
              <a:rPr lang="en-US" sz="2000" dirty="0"/>
              <a:t>new </a:t>
            </a:r>
            <a:r>
              <a:rPr lang="en-US" sz="2000" dirty="0"/>
              <a:t>activity called </a:t>
            </a:r>
            <a:r>
              <a:rPr lang="en-US" sz="2000" dirty="0" err="1"/>
              <a:t>ActivityC</a:t>
            </a:r>
            <a:r>
              <a:rPr lang="en-US" sz="2000" dirty="0"/>
              <a:t>, and </a:t>
            </a:r>
            <a:r>
              <a:rPr lang="en-US" sz="2000" dirty="0" err="1"/>
              <a:t>ActivityC</a:t>
            </a:r>
            <a:r>
              <a:rPr lang="en-US" sz="2000" dirty="0"/>
              <a:t> returns data to </a:t>
            </a:r>
            <a:r>
              <a:rPr lang="en-US" sz="2000" dirty="0" err="1"/>
              <a:t>ActivityA</a:t>
            </a:r>
            <a:r>
              <a:rPr lang="en-US" sz="2000" dirty="0"/>
              <a:t>. </a:t>
            </a:r>
            <a:endParaRPr lang="ar-EG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Passing Information Between Activities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550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Extras and </a:t>
            </a:r>
            <a:r>
              <a:rPr lang="en-US" dirty="0" smtClean="0"/>
              <a:t>Bundles:</a:t>
            </a:r>
          </a:p>
          <a:p>
            <a:pPr lvl="1"/>
            <a:r>
              <a:rPr lang="en-US" sz="2000" dirty="0"/>
              <a:t>Data can be added </a:t>
            </a:r>
            <a:r>
              <a:rPr lang="en-US" sz="2000" dirty="0"/>
              <a:t>to </a:t>
            </a:r>
            <a:r>
              <a:rPr lang="en-US" sz="2000" dirty="0"/>
              <a:t>the intent that starts the </a:t>
            </a:r>
            <a:r>
              <a:rPr lang="en-US" sz="2000" dirty="0" smtClean="0"/>
              <a:t>activity.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b="1" dirty="0"/>
              <a:t>E</a:t>
            </a:r>
            <a:r>
              <a:rPr lang="en-US" sz="1800" b="1" dirty="0" smtClean="0"/>
              <a:t>xtra: </a:t>
            </a:r>
            <a:r>
              <a:rPr lang="en-US" sz="1800" dirty="0" smtClean="0"/>
              <a:t>Data </a:t>
            </a:r>
            <a:r>
              <a:rPr lang="en-US" sz="1800" dirty="0"/>
              <a:t>is added to the intent as “extra” data. Data types such as strings, integers, and </a:t>
            </a:r>
            <a:r>
              <a:rPr lang="en-US" sz="1800" dirty="0" err="1"/>
              <a:t>booleans</a:t>
            </a:r>
            <a:r>
              <a:rPr lang="en-US" sz="1800" dirty="0"/>
              <a:t> can be passed as extras</a:t>
            </a:r>
            <a:r>
              <a:rPr lang="en-US" sz="1800" dirty="0" smtClean="0"/>
              <a:t>.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b="1" dirty="0" smtClean="0"/>
              <a:t>bundle:</a:t>
            </a:r>
            <a:r>
              <a:rPr lang="en-US" sz="1800" dirty="0" smtClean="0"/>
              <a:t> </a:t>
            </a:r>
            <a:r>
              <a:rPr lang="en-US" sz="1800" dirty="0" err="1" smtClean="0"/>
              <a:t>Abundle</a:t>
            </a:r>
            <a:r>
              <a:rPr lang="en-US" sz="1800" dirty="0" smtClean="0"/>
              <a:t> of </a:t>
            </a:r>
            <a:r>
              <a:rPr lang="en-US" sz="1800" dirty="0"/>
              <a:t>data and more complex data types </a:t>
            </a:r>
            <a:r>
              <a:rPr lang="en-US" sz="1800" dirty="0" smtClean="0"/>
              <a:t>can </a:t>
            </a:r>
            <a:r>
              <a:rPr lang="en-US" sz="1800" dirty="0"/>
              <a:t>also be passed.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Passing Information Between Activities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517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Extras and </a:t>
            </a:r>
            <a:r>
              <a:rPr lang="en-US" dirty="0" smtClean="0"/>
              <a:t>Bundles:</a:t>
            </a:r>
          </a:p>
          <a:p>
            <a:pPr lvl="1"/>
            <a:r>
              <a:rPr lang="en-US" sz="2000" dirty="0"/>
              <a:t> Adding Extra Data to an </a:t>
            </a:r>
            <a:r>
              <a:rPr lang="en-US" sz="2000" dirty="0" smtClean="0"/>
              <a:t>Intent: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Passing Information Between Activities </a:t>
            </a:r>
            <a:endParaRPr lang="ar-EG" dirty="0"/>
          </a:p>
        </p:txBody>
      </p:sp>
      <p:pic>
        <p:nvPicPr>
          <p:cNvPr id="8194" name="Picture 2" descr="C:\Users\ok\Desktop\Capture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199"/>
            <a:ext cx="8763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Extras and Bundles:</a:t>
            </a:r>
          </a:p>
          <a:p>
            <a:pPr lvl="1"/>
            <a:r>
              <a:rPr lang="en-US" sz="2000" dirty="0"/>
              <a:t>  Accessing Extra Data from an Intent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Passing Information Between Activities </a:t>
            </a:r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Returning a Result: </a:t>
            </a:r>
            <a:r>
              <a:rPr lang="en-US" dirty="0" smtClean="0"/>
              <a:t>Using </a:t>
            </a:r>
            <a:r>
              <a:rPr lang="en-US" sz="2400" dirty="0" err="1" smtClean="0"/>
              <a:t>StartActivityForResult</a:t>
            </a:r>
            <a:endParaRPr lang="en-US" dirty="0"/>
          </a:p>
          <a:p>
            <a:pPr lvl="1"/>
            <a:r>
              <a:rPr lang="en-US" sz="2000" dirty="0" err="1"/>
              <a:t>ActivityA</a:t>
            </a:r>
            <a:r>
              <a:rPr lang="en-US" sz="2000" dirty="0"/>
              <a:t> </a:t>
            </a:r>
            <a:r>
              <a:rPr lang="en-US" sz="2000" dirty="0"/>
              <a:t>uses </a:t>
            </a:r>
            <a:r>
              <a:rPr lang="en-US" sz="2000" dirty="0" err="1"/>
              <a:t>startActivityForResult</a:t>
            </a:r>
            <a:r>
              <a:rPr lang="en-US" sz="2000" dirty="0"/>
              <a:t>() and must handle </a:t>
            </a:r>
            <a:r>
              <a:rPr lang="en-US" sz="2000" dirty="0"/>
              <a:t>the result </a:t>
            </a:r>
            <a:r>
              <a:rPr lang="en-US" sz="2000" dirty="0"/>
              <a:t>and any data provided by </a:t>
            </a:r>
            <a:r>
              <a:rPr lang="en-US" sz="2000" dirty="0" err="1"/>
              <a:t>ActivityC</a:t>
            </a:r>
            <a:r>
              <a:rPr lang="en-US" sz="2000" dirty="0"/>
              <a:t>. </a:t>
            </a:r>
            <a:r>
              <a:rPr lang="en-US" sz="2000" dirty="0" err="1"/>
              <a:t>ActivityC</a:t>
            </a:r>
            <a:r>
              <a:rPr lang="en-US" sz="2000" dirty="0"/>
              <a:t> might or might not return data, but it will </a:t>
            </a:r>
            <a:r>
              <a:rPr lang="en-US" sz="2000" dirty="0"/>
              <a:t>generally </a:t>
            </a:r>
            <a:r>
              <a:rPr lang="en-US" sz="2000" dirty="0"/>
              <a:t>provide a result to </a:t>
            </a:r>
            <a:r>
              <a:rPr lang="en-US" sz="2000" dirty="0" err="1"/>
              <a:t>ActivityA</a:t>
            </a:r>
            <a:r>
              <a:rPr lang="en-US" sz="20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Passing Information Between Activities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506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 Understanding an activity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Starting </a:t>
            </a:r>
            <a:r>
              <a:rPr lang="en-US" sz="2000" dirty="0"/>
              <a:t>an activity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Passing information between activities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Understanding intents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/>
              <a:t>Understanding the activity lifecycle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err="1"/>
              <a:t>ActivityC</a:t>
            </a:r>
            <a:r>
              <a:rPr lang="en-US" dirty="0"/>
              <a:t> to Handle Data </a:t>
            </a:r>
            <a:r>
              <a:rPr lang="en-US" dirty="0" smtClean="0"/>
              <a:t>Requests:</a:t>
            </a:r>
          </a:p>
          <a:p>
            <a:endParaRPr lang="en-US" sz="2000" dirty="0"/>
          </a:p>
          <a:p>
            <a:pPr marL="736092" lvl="1" indent="-342900">
              <a:buFont typeface="+mj-lt"/>
              <a:buAutoNum type="arabicPeriod"/>
            </a:pPr>
            <a:r>
              <a:rPr lang="en-US" sz="1800" dirty="0"/>
              <a:t>Copy </a:t>
            </a:r>
            <a:r>
              <a:rPr lang="en-US" sz="1800" dirty="0"/>
              <a:t>activity_layout.xml to a file called activity_c_layout.xml. </a:t>
            </a:r>
            <a:endParaRPr lang="en-US" sz="1800" dirty="0"/>
          </a:p>
          <a:p>
            <a:pPr marL="736092" lvl="1" indent="-342900">
              <a:buFont typeface="+mj-lt"/>
              <a:buAutoNum type="arabicPeriod"/>
            </a:pPr>
            <a:r>
              <a:rPr lang="en-US" sz="1800" dirty="0"/>
              <a:t>Modify </a:t>
            </a:r>
            <a:r>
              <a:rPr lang="en-US" sz="1800" dirty="0"/>
              <a:t>the new layout file using the visual editor. </a:t>
            </a:r>
            <a:r>
              <a:rPr lang="en-US" sz="1800" dirty="0"/>
              <a:t>There should be one </a:t>
            </a:r>
            <a:r>
              <a:rPr lang="en-US" sz="1800" dirty="0" err="1" smtClean="0"/>
              <a:t>EditText</a:t>
            </a:r>
            <a:r>
              <a:rPr lang="en-US" sz="1800" dirty="0" smtClean="0"/>
              <a:t> and </a:t>
            </a:r>
            <a:r>
              <a:rPr lang="en-US" sz="1800" dirty="0"/>
              <a:t>two </a:t>
            </a:r>
            <a:r>
              <a:rPr lang="en-US" sz="1800" dirty="0"/>
              <a:t>Buttons </a:t>
            </a:r>
            <a:r>
              <a:rPr lang="en-US" sz="1800" dirty="0"/>
              <a:t>: one for Send Data and the other for Cancel. </a:t>
            </a:r>
            <a:endParaRPr lang="en-US" sz="1800" dirty="0"/>
          </a:p>
          <a:p>
            <a:pPr marL="736092" lvl="1" indent="-342900">
              <a:buFont typeface="+mj-lt"/>
              <a:buAutoNum type="arabicPeriod"/>
            </a:pPr>
            <a:r>
              <a:rPr lang="en-US" sz="1800" dirty="0"/>
              <a:t>Create </a:t>
            </a:r>
            <a:r>
              <a:rPr lang="en-US" sz="1800" dirty="0"/>
              <a:t>an activity called </a:t>
            </a:r>
            <a:r>
              <a:rPr lang="en-US" sz="1800" dirty="0" err="1"/>
              <a:t>ActivityC</a:t>
            </a:r>
            <a:r>
              <a:rPr lang="en-US" sz="1800" dirty="0"/>
              <a:t>. (You can copy </a:t>
            </a:r>
            <a:r>
              <a:rPr lang="en-US" sz="1800" dirty="0" err="1"/>
              <a:t>ActivityA</a:t>
            </a:r>
            <a:r>
              <a:rPr lang="en-US" sz="1800" dirty="0"/>
              <a:t> to start.) </a:t>
            </a:r>
            <a:endParaRPr lang="en-US" sz="1800" dirty="0"/>
          </a:p>
          <a:p>
            <a:pPr marL="736092" lvl="1" indent="-342900">
              <a:buFont typeface="+mj-lt"/>
              <a:buAutoNum type="arabicPeriod"/>
            </a:pPr>
            <a:r>
              <a:rPr lang="en-US" sz="1800" dirty="0"/>
              <a:t>Update </a:t>
            </a:r>
            <a:r>
              <a:rPr lang="en-US" sz="1800" dirty="0" err="1"/>
              <a:t>ActivityC</a:t>
            </a:r>
            <a:r>
              <a:rPr lang="en-US" sz="1800" dirty="0"/>
              <a:t> to use the new layout in </a:t>
            </a:r>
            <a:r>
              <a:rPr lang="en-US" sz="1800" dirty="0" err="1"/>
              <a:t>setContentView</a:t>
            </a:r>
            <a:r>
              <a:rPr lang="en-US" sz="1800" dirty="0"/>
              <a:t> </a:t>
            </a:r>
            <a:r>
              <a:rPr lang="en-US" sz="1800" dirty="0"/>
              <a:t>.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800" dirty="0"/>
              <a:t>Refer </a:t>
            </a:r>
            <a:r>
              <a:rPr lang="en-US" sz="1800" dirty="0"/>
              <a:t>to the buttons you created in the activity code. </a:t>
            </a:r>
            <a:endParaRPr lang="en-US" sz="1800" dirty="0"/>
          </a:p>
          <a:p>
            <a:pPr marL="736092" lvl="1" indent="-342900">
              <a:buFont typeface="+mj-lt"/>
              <a:buAutoNum type="arabicPeriod"/>
            </a:pPr>
            <a:r>
              <a:rPr lang="en-US" sz="1800" dirty="0"/>
              <a:t>Add </a:t>
            </a:r>
            <a:r>
              <a:rPr lang="en-US" sz="1800" dirty="0" err="1"/>
              <a:t>ActivityC</a:t>
            </a:r>
            <a:r>
              <a:rPr lang="en-US" sz="1800" dirty="0"/>
              <a:t> to the AndroidManifest.xml file. </a:t>
            </a:r>
            <a:endParaRPr lang="en-US" sz="1800" dirty="0"/>
          </a:p>
          <a:p>
            <a:pPr marL="736092" lvl="1" indent="-342900">
              <a:buFont typeface="+mj-lt"/>
              <a:buAutoNum type="arabicPeriod"/>
            </a:pPr>
            <a:r>
              <a:rPr lang="en-US" sz="1800" dirty="0" smtClean="0"/>
              <a:t>Update the </a:t>
            </a:r>
            <a:r>
              <a:rPr lang="en-US" sz="1800" dirty="0"/>
              <a:t>basic </a:t>
            </a:r>
            <a:r>
              <a:rPr lang="en-US" sz="1800" dirty="0" err="1"/>
              <a:t>ActivityC</a:t>
            </a:r>
            <a:r>
              <a:rPr lang="en-US" sz="1800" dirty="0"/>
              <a:t> </a:t>
            </a:r>
            <a:r>
              <a:rPr lang="en-US" sz="1800" dirty="0" smtClean="0"/>
              <a:t>code</a:t>
            </a:r>
            <a:r>
              <a:rPr lang="en-US" sz="1800" dirty="0"/>
              <a:t> </a:t>
            </a:r>
            <a:r>
              <a:rPr lang="en-US" sz="1800" dirty="0" smtClean="0"/>
              <a:t>as shown.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/>
              <a:t>Passing Information Between Activities Using </a:t>
            </a:r>
            <a:r>
              <a:rPr lang="en-US" sz="2800" dirty="0" err="1"/>
              <a:t>StartActivityForResult</a:t>
            </a:r>
            <a:endParaRPr lang="ar-EG" sz="3700" dirty="0"/>
          </a:p>
        </p:txBody>
      </p:sp>
    </p:spTree>
    <p:extLst>
      <p:ext uri="{BB962C8B-B14F-4D97-AF65-F5344CB8AC3E}">
        <p14:creationId xmlns:p14="http://schemas.microsoft.com/office/powerpoint/2010/main" val="6198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/>
              <a:t>Passing Information Between Activities Using </a:t>
            </a:r>
            <a:r>
              <a:rPr lang="en-US" sz="2800" dirty="0" err="1"/>
              <a:t>StartActivityForResult</a:t>
            </a:r>
            <a:endParaRPr lang="ar-EG" sz="37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6096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3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/>
              <a:t>Passing Information Between Activities Using </a:t>
            </a:r>
            <a:r>
              <a:rPr lang="en-US" sz="2800" dirty="0" err="1"/>
              <a:t>StartActivityForResult</a:t>
            </a:r>
            <a:endParaRPr lang="ar-EG" sz="3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7564"/>
            <a:ext cx="8458200" cy="55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5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dirty="0"/>
              <a:t> Returning a Result from an </a:t>
            </a:r>
            <a:r>
              <a:rPr lang="en-US" sz="2200" dirty="0" smtClean="0"/>
              <a:t>Activity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 smtClean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 smtClean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 smtClean="0"/>
          </a:p>
          <a:p>
            <a:pPr marL="109728" indent="0">
              <a:buNone/>
            </a:pPr>
            <a:r>
              <a:rPr lang="en-US" sz="2200" dirty="0" smtClean="0"/>
              <a:t> Returning </a:t>
            </a:r>
            <a:r>
              <a:rPr lang="en-US" sz="2200" dirty="0"/>
              <a:t>No Result from an Activity 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/>
              <a:t>Passing Information Between Activities Using </a:t>
            </a:r>
            <a:r>
              <a:rPr lang="en-US" sz="2800" dirty="0" err="1"/>
              <a:t>StartActivityForResult</a:t>
            </a:r>
            <a:endParaRPr lang="ar-EG" sz="37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6934200" cy="235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6934200" cy="19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0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dirty="0"/>
              <a:t>  Using </a:t>
            </a:r>
            <a:r>
              <a:rPr lang="en-US" sz="2200" dirty="0" err="1"/>
              <a:t>StartActivityForResult</a:t>
            </a:r>
            <a:r>
              <a:rPr lang="en-US" sz="2200" dirty="0"/>
              <a:t> </a:t>
            </a:r>
            <a:r>
              <a:rPr lang="en-US" sz="2200" dirty="0" smtClean="0"/>
              <a:t>: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 smtClean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 smtClean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dirty="0" smtClean="0"/>
              <a:t>Handling </a:t>
            </a:r>
            <a:r>
              <a:rPr lang="en-US" sz="2200" dirty="0"/>
              <a:t>the Result 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dirty="0"/>
              <a:t>Passing Information Between Activities Using </a:t>
            </a:r>
            <a:r>
              <a:rPr lang="en-US" sz="2800" dirty="0" err="1"/>
              <a:t>StartActivityForResult</a:t>
            </a:r>
            <a:endParaRPr lang="ar-EG" sz="37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81200"/>
            <a:ext cx="84582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ok\Desktop\Capturejj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800"/>
            <a:ext cx="8610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Intents:</a:t>
            </a:r>
          </a:p>
          <a:p>
            <a:pPr lvl="1"/>
            <a:r>
              <a:rPr lang="en-US" sz="2000" dirty="0"/>
              <a:t>They have been used to start an activity, </a:t>
            </a:r>
            <a:r>
              <a:rPr lang="en-US" sz="2000" dirty="0" smtClean="0"/>
              <a:t>pass </a:t>
            </a:r>
            <a:r>
              <a:rPr lang="en-US" sz="2000" dirty="0"/>
              <a:t>data to an activity, and to request a result from an activity. </a:t>
            </a:r>
            <a:endParaRPr lang="en-US" sz="2000" dirty="0" smtClean="0"/>
          </a:p>
          <a:p>
            <a:pPr marL="973836" lvl="2" indent="-342900">
              <a:buFont typeface="+mj-lt"/>
              <a:buAutoNum type="arabicPeriod"/>
            </a:pPr>
            <a:r>
              <a:rPr lang="en-US" sz="1800" b="1" dirty="0"/>
              <a:t>explicit </a:t>
            </a:r>
            <a:r>
              <a:rPr lang="en-US" sz="1800" b="1" dirty="0" smtClean="0"/>
              <a:t>intents</a:t>
            </a:r>
            <a:r>
              <a:rPr lang="en-US" sz="1800" dirty="0"/>
              <a:t>:  which means intents that refer explicitly by class name for </a:t>
            </a:r>
            <a:r>
              <a:rPr lang="en-US" sz="1800" dirty="0" smtClean="0"/>
              <a:t>the </a:t>
            </a:r>
            <a:r>
              <a:rPr lang="en-US" sz="1800" dirty="0"/>
              <a:t>activity that you want to </a:t>
            </a:r>
            <a:r>
              <a:rPr lang="en-US" sz="1800" dirty="0" smtClean="0"/>
              <a:t>start. In </a:t>
            </a:r>
            <a:r>
              <a:rPr lang="en-US" sz="1800" dirty="0"/>
              <a:t>the case of explicit intents, the action to perform is specified by the activity. </a:t>
            </a:r>
            <a:endParaRPr lang="en-US" sz="1800" dirty="0"/>
          </a:p>
          <a:p>
            <a:pPr marL="973836" lvl="2" indent="-342900">
              <a:buFont typeface="+mj-lt"/>
              <a:buAutoNum type="arabicPeriod"/>
            </a:pPr>
            <a:r>
              <a:rPr lang="en-US" sz="1800" b="1" dirty="0"/>
              <a:t>implicit intents</a:t>
            </a:r>
            <a:r>
              <a:rPr lang="en-US" sz="1800" dirty="0"/>
              <a:t>: Activities can start an implicit intent that does not </a:t>
            </a:r>
            <a:r>
              <a:rPr lang="en-US" sz="1800" dirty="0"/>
              <a:t>specify a </a:t>
            </a:r>
            <a:r>
              <a:rPr lang="en-US" sz="1800" dirty="0"/>
              <a:t>specific </a:t>
            </a:r>
            <a:r>
              <a:rPr lang="en-US" sz="1800" dirty="0"/>
              <a:t>activity, but rather requests an action of some </a:t>
            </a:r>
            <a:r>
              <a:rPr lang="en-US" sz="1800" dirty="0"/>
              <a:t>kind. For </a:t>
            </a:r>
            <a:r>
              <a:rPr lang="en-US" sz="1800" dirty="0"/>
              <a:t>example, implicit intents can </a:t>
            </a:r>
            <a:r>
              <a:rPr lang="en-US" sz="1800" dirty="0"/>
              <a:t>retrieve </a:t>
            </a:r>
            <a:r>
              <a:rPr lang="en-US" sz="1800" dirty="0"/>
              <a:t>an image from the file system or take a picture with the camera. The request specifies </a:t>
            </a:r>
            <a:r>
              <a:rPr lang="en-US" sz="1800" dirty="0" smtClean="0"/>
              <a:t>the </a:t>
            </a:r>
            <a:r>
              <a:rPr lang="en-US" sz="1800" dirty="0"/>
              <a:t>action to take, not the activity to run.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6000" cy="12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Understanding Intents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65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 </a:t>
            </a:r>
            <a:r>
              <a:rPr lang="en-US" sz="2000" dirty="0"/>
              <a:t>use of an implicit intent </a:t>
            </a:r>
            <a:r>
              <a:rPr lang="en-US" sz="2000" dirty="0" smtClean="0"/>
              <a:t>to </a:t>
            </a:r>
            <a:r>
              <a:rPr lang="en-US" sz="2000" dirty="0"/>
              <a:t>add the ability to </a:t>
            </a:r>
            <a:r>
              <a:rPr lang="en-US" sz="2000" dirty="0"/>
              <a:t>handle </a:t>
            </a:r>
            <a:r>
              <a:rPr lang="en-US" sz="1600" dirty="0" err="1"/>
              <a:t>Intent.ACTION_SEND</a:t>
            </a:r>
            <a:r>
              <a:rPr lang="en-US" sz="2000" dirty="0"/>
              <a:t> for plain text to </a:t>
            </a:r>
            <a:r>
              <a:rPr lang="en-US" sz="2000" dirty="0" err="1"/>
              <a:t>ActivityB</a:t>
            </a:r>
            <a:r>
              <a:rPr lang="en-US" sz="2000" dirty="0"/>
              <a:t>. That means when any activity makes </a:t>
            </a:r>
            <a:r>
              <a:rPr lang="en-US" sz="2000" dirty="0"/>
              <a:t>a </a:t>
            </a:r>
            <a:r>
              <a:rPr lang="en-US" sz="2000" dirty="0"/>
              <a:t>request to handle </a:t>
            </a:r>
            <a:r>
              <a:rPr lang="en-US" sz="1600" dirty="0" err="1"/>
              <a:t>Intent.ACTION_SEND</a:t>
            </a:r>
            <a:r>
              <a:rPr lang="en-US" sz="2000" dirty="0"/>
              <a:t> , </a:t>
            </a:r>
            <a:r>
              <a:rPr lang="en-US" sz="2000" dirty="0" err="1"/>
              <a:t>ActivityB</a:t>
            </a:r>
            <a:r>
              <a:rPr lang="en-US" sz="2000" dirty="0"/>
              <a:t> will be one of the options. </a:t>
            </a:r>
            <a:r>
              <a:rPr lang="en-US" sz="2000" dirty="0"/>
              <a:t>You will be </a:t>
            </a:r>
            <a:r>
              <a:rPr lang="en-US" sz="2000" dirty="0" smtClean="0"/>
              <a:t>adding </a:t>
            </a:r>
            <a:r>
              <a:rPr lang="en-US" sz="2000" dirty="0"/>
              <a:t>this as a new capability for </a:t>
            </a:r>
            <a:r>
              <a:rPr lang="en-US" sz="2000" dirty="0" err="1"/>
              <a:t>ActivityB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/>
              <a:t>You will modify </a:t>
            </a:r>
            <a:r>
              <a:rPr lang="en-US" sz="2000" dirty="0" err="1"/>
              <a:t>ActivityB</a:t>
            </a:r>
            <a:r>
              <a:rPr lang="en-US" sz="2000" dirty="0"/>
              <a:t> and change </a:t>
            </a:r>
            <a:r>
              <a:rPr lang="en-US" sz="2000" dirty="0" smtClean="0"/>
              <a:t>the </a:t>
            </a:r>
            <a:r>
              <a:rPr lang="en-US" sz="1600" dirty="0" smtClean="0"/>
              <a:t>AndroidManifest.xml</a:t>
            </a:r>
            <a:r>
              <a:rPr lang="en-US" sz="2000" dirty="0" smtClean="0"/>
              <a:t> </a:t>
            </a:r>
            <a:r>
              <a:rPr lang="en-US" sz="2000" dirty="0"/>
              <a:t>file to indicate that </a:t>
            </a:r>
            <a:r>
              <a:rPr lang="en-US" sz="2000" dirty="0" err="1"/>
              <a:t>ActivityB</a:t>
            </a:r>
            <a:r>
              <a:rPr lang="en-US" sz="2000" dirty="0"/>
              <a:t> </a:t>
            </a:r>
            <a:r>
              <a:rPr lang="en-US" sz="2000" dirty="0" smtClean="0"/>
              <a:t>can </a:t>
            </a:r>
            <a:r>
              <a:rPr lang="en-US" sz="2000" dirty="0"/>
              <a:t>handle this intent. You do this by adding an intent filter.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6000" cy="12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Understanding Intents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038600"/>
            <a:ext cx="785074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Update to </a:t>
            </a:r>
            <a:r>
              <a:rPr lang="en-US" sz="2000" dirty="0" err="1"/>
              <a:t>ActivityB</a:t>
            </a:r>
            <a:r>
              <a:rPr lang="en-US" sz="2000" dirty="0"/>
              <a:t> to handle the ACTION_SEND intent.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6000" cy="12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Understanding Intents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27498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Now </a:t>
            </a:r>
            <a:r>
              <a:rPr lang="en-US" sz="2000" dirty="0" err="1"/>
              <a:t>ActivityB</a:t>
            </a:r>
            <a:r>
              <a:rPr lang="en-US" sz="2000" dirty="0"/>
              <a:t> is ready to act on any intent for an activity that handles action </a:t>
            </a:r>
            <a:r>
              <a:rPr lang="en-US" sz="2000" dirty="0" err="1" smtClean="0"/>
              <a:t>Intent.ACTION_SEND</a:t>
            </a:r>
            <a:r>
              <a:rPr lang="en-US" sz="2000" dirty="0" smtClean="0"/>
              <a:t> </a:t>
            </a:r>
            <a:r>
              <a:rPr lang="en-US" sz="2000" dirty="0"/>
              <a:t>with type “plain/text.” You can see this work in a number of </a:t>
            </a:r>
            <a:r>
              <a:rPr lang="en-US" sz="2000" dirty="0" smtClean="0"/>
              <a:t>ways.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dirty="0"/>
              <a:t>the browser app, </a:t>
            </a:r>
            <a:r>
              <a:rPr lang="en-US" sz="2000" dirty="0" smtClean="0"/>
              <a:t>you </a:t>
            </a:r>
            <a:r>
              <a:rPr lang="en-US" sz="2000" dirty="0"/>
              <a:t>can share a </a:t>
            </a:r>
            <a:r>
              <a:rPr lang="en-US" sz="2000" dirty="0" smtClean="0"/>
              <a:t>URL. Figure A  shows </a:t>
            </a:r>
            <a:r>
              <a:rPr lang="en-US" sz="2000" dirty="0"/>
              <a:t>the Share Page function in the browser. When you </a:t>
            </a:r>
            <a:r>
              <a:rPr lang="en-US" sz="2000" dirty="0" smtClean="0"/>
              <a:t>select that </a:t>
            </a:r>
            <a:r>
              <a:rPr lang="en-US" sz="2000" dirty="0"/>
              <a:t>option, </a:t>
            </a:r>
            <a:r>
              <a:rPr lang="en-US" sz="2000" dirty="0" err="1"/>
              <a:t>ActivityB</a:t>
            </a:r>
            <a:r>
              <a:rPr lang="en-US" sz="2000" dirty="0"/>
              <a:t> appears as an option, as shown in Figure </a:t>
            </a:r>
            <a:r>
              <a:rPr lang="en-US" sz="2000" dirty="0" smtClean="0"/>
              <a:t>B  </a:t>
            </a:r>
            <a:r>
              <a:rPr lang="en-US" sz="2000" dirty="0"/>
              <a:t>. The URL provided from the </a:t>
            </a:r>
            <a:r>
              <a:rPr lang="en-US" sz="2000" dirty="0" smtClean="0"/>
              <a:t>browser </a:t>
            </a:r>
            <a:r>
              <a:rPr lang="en-US" sz="2000" dirty="0"/>
              <a:t>ACTION_SEND intent will be displayed in </a:t>
            </a:r>
            <a:r>
              <a:rPr lang="en-US" sz="2000" dirty="0" err="1"/>
              <a:t>ActivityB</a:t>
            </a:r>
            <a:r>
              <a:rPr lang="en-US" sz="2000" dirty="0"/>
              <a:t> as the passed data.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6000" cy="12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Understanding Intents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7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 smtClean="0"/>
              <a:t>Fig. A				Fig.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6000" cy="12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Understanding Intents</a:t>
            </a:r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981200"/>
            <a:ext cx="3276600" cy="455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30" y="1981200"/>
            <a:ext cx="3258671" cy="455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dirty="0" smtClean="0"/>
              <a:t>activity:</a:t>
            </a:r>
          </a:p>
          <a:p>
            <a:pPr lvl="1"/>
            <a:r>
              <a:rPr lang="en-US" sz="2000" dirty="0" smtClean="0"/>
              <a:t>is </a:t>
            </a:r>
            <a:r>
              <a:rPr lang="en-US" sz="2000" dirty="0"/>
              <a:t>an application component that provides a screen with which users can interact in order to do something, such as dial the phone, </a:t>
            </a:r>
            <a:r>
              <a:rPr lang="en-US" sz="2000" dirty="0" smtClean="0"/>
              <a:t>take </a:t>
            </a:r>
            <a:r>
              <a:rPr lang="en-US" sz="2000" dirty="0"/>
              <a:t>a photo, send an email, or view a map. Each activity is given a window in which to draw </a:t>
            </a:r>
            <a:r>
              <a:rPr lang="en-US" sz="2000" dirty="0" smtClean="0"/>
              <a:t>its </a:t>
            </a:r>
            <a:r>
              <a:rPr lang="en-US" sz="2000" dirty="0"/>
              <a:t>user interface. The window typically fills the screen, but may be smaller than the screen and </a:t>
            </a:r>
            <a:r>
              <a:rPr lang="en-US" sz="2000" dirty="0" smtClean="0"/>
              <a:t>float </a:t>
            </a:r>
            <a:r>
              <a:rPr lang="en-US" sz="2000" dirty="0"/>
              <a:t>on top of other windows.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6000" cy="12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Understanding an activity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20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Activity </a:t>
            </a:r>
            <a:r>
              <a:rPr lang="en-US" sz="2800" dirty="0"/>
              <a:t>Lifecycle:</a:t>
            </a:r>
            <a:endParaRPr lang="en-US" sz="2800" dirty="0" smtClean="0"/>
          </a:p>
          <a:p>
            <a:pPr lvl="1"/>
            <a:r>
              <a:rPr lang="en-US" sz="2000" dirty="0"/>
              <a:t>An activity also has a number of internal states. Activities are created, started, paused, </a:t>
            </a:r>
            <a:r>
              <a:rPr lang="en-US" sz="2000" dirty="0" smtClean="0"/>
              <a:t>resumed</a:t>
            </a:r>
            <a:r>
              <a:rPr lang="en-US" sz="2000" dirty="0"/>
              <a:t>, and </a:t>
            </a:r>
            <a:r>
              <a:rPr lang="en-US" sz="2000" dirty="0" smtClean="0"/>
              <a:t>destroyed.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states that an activity goes through are known as the activity </a:t>
            </a:r>
            <a:r>
              <a:rPr lang="en-US" sz="2000" dirty="0" smtClean="0"/>
              <a:t>lifecycle.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activity </a:t>
            </a:r>
            <a:r>
              <a:rPr lang="en-US" sz="2000" dirty="0" smtClean="0"/>
              <a:t>lifecycle </a:t>
            </a:r>
            <a:r>
              <a:rPr lang="en-US" sz="2000" dirty="0"/>
              <a:t>includes creating, starting, pausing, resuming, and destroying activities. </a:t>
            </a:r>
            <a:endParaRPr lang="en-US" sz="2000" dirty="0" smtClean="0"/>
          </a:p>
          <a:p>
            <a:pPr lvl="1"/>
            <a:r>
              <a:rPr lang="en-US" sz="2000" dirty="0"/>
              <a:t>The activity lifecycle is important because each point in the lifecycle provides an opportunity to </a:t>
            </a:r>
            <a:r>
              <a:rPr lang="en-US" sz="2000" dirty="0" smtClean="0"/>
              <a:t>take </a:t>
            </a:r>
            <a:r>
              <a:rPr lang="en-US" sz="2000" dirty="0"/>
              <a:t>an action within the activity.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6000" cy="12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Understanding the Activity Lifecycle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65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36000" cy="12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Understanding the Activity Lifecycle</a:t>
            </a:r>
            <a:endParaRPr lang="en-US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99544"/>
            <a:ext cx="4849906" cy="51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Activity </a:t>
            </a:r>
            <a:r>
              <a:rPr lang="en-US" sz="2800" dirty="0"/>
              <a:t>Lifecycle</a:t>
            </a:r>
            <a:r>
              <a:rPr lang="en-US" sz="28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20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40465" y="2967335"/>
            <a:ext cx="4463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3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Starting One </a:t>
            </a:r>
            <a:r>
              <a:rPr lang="en-US" sz="2800" b="1" dirty="0" smtClean="0"/>
              <a:t>Activity </a:t>
            </a:r>
            <a:r>
              <a:rPr lang="en-US" sz="2800" b="1" dirty="0"/>
              <a:t>from </a:t>
            </a:r>
            <a:r>
              <a:rPr lang="en-US" sz="2800" b="1" dirty="0" smtClean="0"/>
              <a:t>Another:</a:t>
            </a:r>
          </a:p>
          <a:p>
            <a:endParaRPr lang="en-US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199"/>
            <a:ext cx="6705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Starting One </a:t>
            </a:r>
            <a:r>
              <a:rPr lang="en-US" sz="2800" b="1" dirty="0" smtClean="0"/>
              <a:t>Activity </a:t>
            </a:r>
            <a:r>
              <a:rPr lang="en-US" sz="2800" b="1" dirty="0"/>
              <a:t>from </a:t>
            </a:r>
            <a:r>
              <a:rPr lang="en-US" sz="2800" b="1" dirty="0" smtClean="0"/>
              <a:t>Another:</a:t>
            </a:r>
          </a:p>
          <a:p>
            <a:endParaRPr lang="en-US" sz="2800" b="1" dirty="0" smtClean="0"/>
          </a:p>
          <a:p>
            <a:pPr lvl="1"/>
            <a:r>
              <a:rPr lang="en-US" sz="2000" dirty="0"/>
              <a:t>create a project </a:t>
            </a:r>
            <a:r>
              <a:rPr lang="en-US" sz="2000" dirty="0" smtClean="0"/>
              <a:t>that have two activities, one activity starts the other activity.</a:t>
            </a:r>
          </a:p>
          <a:p>
            <a:pPr lvl="1"/>
            <a:r>
              <a:rPr lang="en-US" sz="2000" dirty="0"/>
              <a:t>Follow the same steps listed in Hour  1  to create a new project: 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dirty="0" smtClean="0"/>
              <a:t>Choose </a:t>
            </a:r>
            <a:r>
              <a:rPr lang="en-US" sz="1800" dirty="0"/>
              <a:t>File, </a:t>
            </a:r>
            <a:r>
              <a:rPr lang="en-US" sz="1800" dirty="0" smtClean="0"/>
              <a:t>New Project</a:t>
            </a:r>
            <a:r>
              <a:rPr lang="en-US" sz="1800" dirty="0"/>
              <a:t>. 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dirty="0" smtClean="0"/>
              <a:t>Name </a:t>
            </a:r>
            <a:r>
              <a:rPr lang="en-US" sz="1800" dirty="0"/>
              <a:t>the </a:t>
            </a:r>
            <a:r>
              <a:rPr lang="en-US" sz="1800" dirty="0" smtClean="0"/>
              <a:t>project </a:t>
            </a:r>
            <a:r>
              <a:rPr lang="en-US" sz="1800" dirty="0"/>
              <a:t>and enter a Package Name. 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dirty="0" smtClean="0"/>
              <a:t>Choose </a:t>
            </a:r>
            <a:r>
              <a:rPr lang="en-US" sz="1800" dirty="0"/>
              <a:t>to create a Blank Activity. 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dirty="0" smtClean="0"/>
              <a:t>Use </a:t>
            </a:r>
            <a:r>
              <a:rPr lang="en-US" sz="1800" dirty="0" err="1"/>
              <a:t>ActivityA</a:t>
            </a:r>
            <a:r>
              <a:rPr lang="en-US" sz="1800" dirty="0"/>
              <a:t> for the Activity Name and </a:t>
            </a:r>
            <a:r>
              <a:rPr lang="en-US" sz="1800" dirty="0" err="1"/>
              <a:t>activity_layout</a:t>
            </a:r>
            <a:r>
              <a:rPr lang="en-US" sz="1800" dirty="0"/>
              <a:t> for the Layout Name. 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dirty="0" smtClean="0"/>
              <a:t>Click </a:t>
            </a:r>
            <a:r>
              <a:rPr lang="en-US" sz="1800" dirty="0"/>
              <a:t>Finish to create the </a:t>
            </a:r>
            <a:r>
              <a:rPr lang="en-US" sz="1800" dirty="0" smtClean="0"/>
              <a:t>project.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461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Starting One </a:t>
            </a:r>
            <a:r>
              <a:rPr lang="en-US" sz="2800" b="1" dirty="0" smtClean="0"/>
              <a:t>Activity </a:t>
            </a:r>
            <a:r>
              <a:rPr lang="en-US" sz="2800" b="1" dirty="0"/>
              <a:t>from </a:t>
            </a:r>
            <a:r>
              <a:rPr lang="en-US" sz="2800" b="1" dirty="0" smtClean="0"/>
              <a:t>Another: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 create a second activity, you make a copy of </a:t>
            </a:r>
            <a:r>
              <a:rPr lang="en-US" sz="2000" dirty="0" err="1" smtClean="0"/>
              <a:t>ActivityA</a:t>
            </a:r>
            <a:endParaRPr lang="en-US" sz="2000" dirty="0" smtClean="0"/>
          </a:p>
          <a:p>
            <a:pPr marL="973836" lvl="2" indent="-342900">
              <a:buFont typeface="+mj-lt"/>
              <a:buAutoNum type="arabicPeriod"/>
            </a:pPr>
            <a:r>
              <a:rPr lang="en-US" sz="1800" dirty="0"/>
              <a:t>Right-click </a:t>
            </a:r>
            <a:r>
              <a:rPr lang="en-US" sz="1800" dirty="0" err="1"/>
              <a:t>ActivityA</a:t>
            </a:r>
            <a:r>
              <a:rPr lang="en-US" sz="1800" dirty="0"/>
              <a:t> and choose Copy.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dirty="0"/>
              <a:t>Highlight the package, right-click, and choose Paste.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dirty="0"/>
              <a:t>Call the second activity </a:t>
            </a:r>
            <a:r>
              <a:rPr lang="en-US" sz="1800" dirty="0" err="1"/>
              <a:t>ActivityB</a:t>
            </a:r>
            <a:r>
              <a:rPr lang="en-US" sz="1800" dirty="0"/>
              <a:t> .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pPr lvl="1"/>
            <a:r>
              <a:rPr lang="en-US" sz="2000" dirty="0"/>
              <a:t>To </a:t>
            </a:r>
            <a:r>
              <a:rPr lang="en-US" sz="2000" dirty="0" smtClean="0"/>
              <a:t>create button </a:t>
            </a:r>
            <a:r>
              <a:rPr lang="en-US" sz="2000" dirty="0"/>
              <a:t>in </a:t>
            </a:r>
            <a:r>
              <a:rPr lang="en-US" sz="2000" dirty="0" err="1"/>
              <a:t>activity_layout</a:t>
            </a:r>
            <a:r>
              <a:rPr lang="en-US" sz="2000" dirty="0"/>
              <a:t> </a:t>
            </a:r>
            <a:endParaRPr lang="en-US" sz="2000" dirty="0" smtClean="0"/>
          </a:p>
          <a:p>
            <a:pPr marL="973836" lvl="2" indent="-342900">
              <a:buFont typeface="+mj-lt"/>
              <a:buAutoNum type="arabicPeriod"/>
            </a:pPr>
            <a:r>
              <a:rPr lang="en-US" sz="1800" dirty="0" smtClean="0"/>
              <a:t>Using </a:t>
            </a:r>
            <a:r>
              <a:rPr lang="en-US" sz="1800" dirty="0"/>
              <a:t>the visual </a:t>
            </a:r>
            <a:r>
              <a:rPr lang="en-US" sz="1800" dirty="0" smtClean="0"/>
              <a:t>tools </a:t>
            </a:r>
            <a:r>
              <a:rPr lang="en-US" sz="1800" dirty="0"/>
              <a:t>to </a:t>
            </a:r>
            <a:r>
              <a:rPr lang="en-US" sz="1800" dirty="0" smtClean="0"/>
              <a:t>drag, add </a:t>
            </a:r>
            <a:r>
              <a:rPr lang="en-US" sz="1800" dirty="0"/>
              <a:t>the button to the </a:t>
            </a:r>
            <a:r>
              <a:rPr lang="en-US" sz="1800" dirty="0" err="1"/>
              <a:t>activity_layout</a:t>
            </a:r>
            <a:r>
              <a:rPr lang="en-US" sz="1800" dirty="0"/>
              <a:t> by dragging and </a:t>
            </a:r>
            <a:r>
              <a:rPr lang="en-US" sz="1800" dirty="0" smtClean="0"/>
              <a:t>dropping </a:t>
            </a:r>
            <a:r>
              <a:rPr lang="en-US" sz="1800" dirty="0"/>
              <a:t>it from the palette to the layout canvas. </a:t>
            </a:r>
            <a:endParaRPr lang="en-US" sz="1800" dirty="0" smtClean="0"/>
          </a:p>
          <a:p>
            <a:pPr marL="973836" lvl="2" indent="-342900">
              <a:buFont typeface="+mj-lt"/>
              <a:buAutoNum type="arabicPeriod"/>
            </a:pPr>
            <a:r>
              <a:rPr lang="en-US" sz="1800" dirty="0" smtClean="0"/>
              <a:t>Change </a:t>
            </a:r>
            <a:r>
              <a:rPr lang="en-US" sz="1800" dirty="0"/>
              <a:t>the Text property of the button to contain the word Go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138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Starting One </a:t>
            </a:r>
            <a:r>
              <a:rPr lang="en-US" sz="2800" b="1" dirty="0" smtClean="0"/>
              <a:t>Activity </a:t>
            </a:r>
            <a:r>
              <a:rPr lang="en-US" sz="2800" b="1" dirty="0"/>
              <a:t>from </a:t>
            </a:r>
            <a:r>
              <a:rPr lang="en-US" sz="2800" b="1" dirty="0" smtClean="0"/>
              <a:t>Another: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code for launching </a:t>
            </a:r>
            <a:r>
              <a:rPr lang="en-US" sz="2000" dirty="0" err="1"/>
              <a:t>ActivityB</a:t>
            </a:r>
            <a:r>
              <a:rPr lang="en-US" sz="2000" dirty="0"/>
              <a:t> from </a:t>
            </a:r>
            <a:r>
              <a:rPr lang="en-US" sz="2000" dirty="0" err="1" smtClean="0"/>
              <a:t>ActivityA</a:t>
            </a:r>
            <a:r>
              <a:rPr lang="en-US" sz="2000" dirty="0" smtClean="0"/>
              <a:t>, you </a:t>
            </a:r>
            <a:r>
              <a:rPr lang="en-US" sz="2000" dirty="0"/>
              <a:t>override the activity’s </a:t>
            </a:r>
            <a:r>
              <a:rPr lang="en-US" sz="2000" dirty="0" err="1"/>
              <a:t>onCreate</a:t>
            </a:r>
            <a:r>
              <a:rPr lang="en-US" sz="2000" dirty="0"/>
              <a:t>() method and add </a:t>
            </a:r>
            <a:r>
              <a:rPr lang="en-US" sz="2000" dirty="0" smtClean="0"/>
              <a:t>code </a:t>
            </a:r>
            <a:r>
              <a:rPr lang="en-US" sz="2000" dirty="0"/>
              <a:t>to handle the button click. 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799"/>
            <a:ext cx="7848600" cy="34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6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Starting One </a:t>
            </a:r>
            <a:r>
              <a:rPr lang="en-US" sz="2800" b="1" dirty="0" smtClean="0"/>
              <a:t>Activity </a:t>
            </a:r>
            <a:r>
              <a:rPr lang="en-US" sz="2800" b="1" dirty="0"/>
              <a:t>from </a:t>
            </a:r>
            <a:r>
              <a:rPr lang="en-US" sz="2800" b="1" dirty="0" smtClean="0"/>
              <a:t>Another:</a:t>
            </a:r>
          </a:p>
          <a:p>
            <a:pPr lvl="1"/>
            <a:r>
              <a:rPr lang="en-US" sz="2000" dirty="0"/>
              <a:t>To run the </a:t>
            </a:r>
            <a:r>
              <a:rPr lang="en-US" sz="2000" dirty="0" smtClean="0"/>
              <a:t>app: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sz="1800" dirty="0"/>
              <a:t>you must add </a:t>
            </a:r>
            <a:r>
              <a:rPr lang="en-US" sz="1800" dirty="0" err="1"/>
              <a:t>ActivityB</a:t>
            </a:r>
            <a:r>
              <a:rPr lang="en-US" sz="1800" dirty="0"/>
              <a:t> to the project’s AndroidManifest.xml file</a:t>
            </a:r>
            <a:r>
              <a:rPr lang="en-US" sz="1800" dirty="0" smtClean="0"/>
              <a:t>.</a:t>
            </a:r>
          </a:p>
          <a:p>
            <a:pPr marL="630936" lvl="2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Every </a:t>
            </a:r>
            <a:r>
              <a:rPr lang="en-US" sz="1800" dirty="0"/>
              <a:t>application must have an AndroidManifest.xml file. It presents essential information to the Android </a:t>
            </a:r>
            <a:r>
              <a:rPr lang="en-US" sz="1800" dirty="0" smtClean="0"/>
              <a:t>system </a:t>
            </a:r>
            <a:r>
              <a:rPr lang="en-US" sz="1800" dirty="0"/>
              <a:t>about the application, including information about the available activities. </a:t>
            </a:r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To add a reference to </a:t>
            </a:r>
            <a:r>
              <a:rPr lang="en-US" sz="1800" dirty="0" err="1"/>
              <a:t>ActivityB</a:t>
            </a:r>
            <a:r>
              <a:rPr lang="en-US" sz="1800" dirty="0"/>
              <a:t> to the AndroidManifest.xml file, find </a:t>
            </a:r>
            <a:r>
              <a:rPr lang="en-US" sz="1800" dirty="0" smtClean="0"/>
              <a:t>AndroidManifest.xml </a:t>
            </a:r>
            <a:r>
              <a:rPr lang="en-US" sz="1800" dirty="0"/>
              <a:t>with the Hour2App project and select it. </a:t>
            </a:r>
          </a:p>
          <a:p>
            <a:pPr marL="973836" lvl="2" indent="-342900">
              <a:buFont typeface="+mj-lt"/>
              <a:buAutoNum type="arabicPeriod"/>
            </a:pPr>
            <a:endParaRPr lang="en-US" sz="1800" dirty="0" smtClean="0"/>
          </a:p>
          <a:p>
            <a:pPr marL="973836" lvl="2" indent="-342900">
              <a:buFont typeface="+mj-lt"/>
              <a:buAutoNum type="arabicPeriod"/>
            </a:pPr>
            <a:endParaRPr 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81600"/>
            <a:ext cx="6705600" cy="12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6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Starting an Activity 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Starting One </a:t>
            </a:r>
            <a:r>
              <a:rPr lang="en-US" sz="2800" b="1" dirty="0" smtClean="0"/>
              <a:t>Activity </a:t>
            </a:r>
            <a:r>
              <a:rPr lang="en-US" sz="2800" b="1" dirty="0"/>
              <a:t>from </a:t>
            </a:r>
            <a:r>
              <a:rPr lang="en-US" sz="2800" b="1" dirty="0" smtClean="0"/>
              <a:t>Another:</a:t>
            </a:r>
          </a:p>
          <a:p>
            <a:pPr lvl="1"/>
            <a:r>
              <a:rPr lang="en-US" sz="2000" dirty="0"/>
              <a:t>the code in </a:t>
            </a:r>
            <a:r>
              <a:rPr lang="en-US" sz="2000" dirty="0" err="1"/>
              <a:t>ActivityB</a:t>
            </a:r>
            <a:r>
              <a:rPr lang="en-US" sz="2000" dirty="0"/>
              <a:t> to have the </a:t>
            </a:r>
            <a:r>
              <a:rPr lang="en-US" sz="2000" dirty="0" err="1"/>
              <a:t>TextView</a:t>
            </a:r>
            <a:r>
              <a:rPr lang="en-US" sz="2000" dirty="0"/>
              <a:t> in each activity identify </a:t>
            </a:r>
            <a:r>
              <a:rPr lang="en-US" sz="2000" dirty="0" smtClean="0"/>
              <a:t>which </a:t>
            </a:r>
            <a:r>
              <a:rPr lang="en-US" sz="2000" dirty="0"/>
              <a:t>activity is being displayed, and wire the Button in </a:t>
            </a:r>
            <a:r>
              <a:rPr lang="en-US" sz="2000" dirty="0" err="1"/>
              <a:t>ActivityB</a:t>
            </a:r>
            <a:r>
              <a:rPr lang="en-US" sz="2000" dirty="0"/>
              <a:t> to start </a:t>
            </a:r>
            <a:r>
              <a:rPr lang="en-US" sz="2000" dirty="0" err="1"/>
              <a:t>ActivityA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1" y="2895600"/>
            <a:ext cx="6781800" cy="19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37992"/>
            <a:ext cx="8435143" cy="199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8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1417</TotalTime>
  <Words>1375</Words>
  <Application>Microsoft Office PowerPoint</Application>
  <PresentationFormat>On-screen Show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Understanding an Android  Activity</vt:lpstr>
      <vt:lpstr>AGENDA</vt:lpstr>
      <vt:lpstr>Understanding an activity </vt:lpstr>
      <vt:lpstr>Starting an Activity </vt:lpstr>
      <vt:lpstr>Starting an Activity </vt:lpstr>
      <vt:lpstr>Starting an Activity </vt:lpstr>
      <vt:lpstr>Starting an Activity </vt:lpstr>
      <vt:lpstr>Starting an Activity </vt:lpstr>
      <vt:lpstr>Starting an Activity </vt:lpstr>
      <vt:lpstr>Starting an Activity </vt:lpstr>
      <vt:lpstr>Starting an Activity </vt:lpstr>
      <vt:lpstr>Starting an Activity </vt:lpstr>
      <vt:lpstr>Starting an Activity </vt:lpstr>
      <vt:lpstr>Starting an Activity </vt:lpstr>
      <vt:lpstr>Passing Information Between Activities </vt:lpstr>
      <vt:lpstr>Passing Information Between Activities </vt:lpstr>
      <vt:lpstr>Passing Information Between Activities </vt:lpstr>
      <vt:lpstr>Passing Information Between Activities </vt:lpstr>
      <vt:lpstr>Passing Information Between Activities </vt:lpstr>
      <vt:lpstr>Passing Information Between Activities Using StartActivityForResult</vt:lpstr>
      <vt:lpstr>Passing Information Between Activities Using StartActivityForResult</vt:lpstr>
      <vt:lpstr>Passing Information Between Activities Using StartActivityForResult</vt:lpstr>
      <vt:lpstr>Passing Information Between Activities Using StartActivityForResult</vt:lpstr>
      <vt:lpstr>Passing Information Between Activities Using StartActivityForResult</vt:lpstr>
      <vt:lpstr>Understanding Intents</vt:lpstr>
      <vt:lpstr>Understanding Intents</vt:lpstr>
      <vt:lpstr>Understanding Intents</vt:lpstr>
      <vt:lpstr>Understanding Intents</vt:lpstr>
      <vt:lpstr>Understanding Intents</vt:lpstr>
      <vt:lpstr>Understanding the Activity Lifecycle</vt:lpstr>
      <vt:lpstr>Understanding the Activity Lifecycle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Started: Creating a Simple App</dc:title>
  <dc:creator>M</dc:creator>
  <cp:lastModifiedBy>ok</cp:lastModifiedBy>
  <cp:revision>113</cp:revision>
  <dcterms:created xsi:type="dcterms:W3CDTF">2006-08-16T00:00:00Z</dcterms:created>
  <dcterms:modified xsi:type="dcterms:W3CDTF">2014-08-02T03:04:09Z</dcterms:modified>
</cp:coreProperties>
</file>